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8288000" cy="10287000"/>
  <p:notesSz cx="6858000" cy="9144000"/>
  <p:embeddedFontLst>
    <p:embeddedFont>
      <p:font typeface="Montaser Arabic" panose="020B0604020202020204" charset="-78"/>
      <p:regular r:id="rId12"/>
    </p:embeddedFont>
    <p:embeddedFont>
      <p:font typeface="Montaser Arabic Bold" panose="020B0604020202020204" charset="-78"/>
      <p:regular r:id="rId13"/>
    </p:embeddedFont>
    <p:embeddedFont>
      <p:font typeface="Playfair Display" panose="00000500000000000000" pitchFamily="2" charset="0"/>
      <p:regular r:id="rId14"/>
    </p:embeddedFont>
    <p:embeddedFont>
      <p:font typeface="Poppins Bold" panose="020B0604020202020204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50" d="100"/>
          <a:sy n="50" d="100"/>
        </p:scale>
        <p:origin x="516" y="-2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7" Type="http://schemas.openxmlformats.org/officeDocument/2006/relationships/image" Target="../media/image8.png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emf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3534" b="-152515"/>
            </a:stretch>
          </a:blipFill>
        </p:spPr>
        <p:txBody>
          <a:bodyPr/>
          <a:lstStyle/>
          <a:p>
            <a:endParaRPr lang="es-CL"/>
          </a:p>
        </p:txBody>
      </p:sp>
      <p:sp>
        <p:nvSpPr>
          <p:cNvPr id="3" name="Freeform 3"/>
          <p:cNvSpPr/>
          <p:nvPr/>
        </p:nvSpPr>
        <p:spPr>
          <a:xfrm>
            <a:off x="15663375" y="506969"/>
            <a:ext cx="1990661" cy="2532168"/>
          </a:xfrm>
          <a:custGeom>
            <a:avLst/>
            <a:gdLst/>
            <a:ahLst/>
            <a:cxnLst/>
            <a:rect l="l" t="t" r="r" b="b"/>
            <a:pathLst>
              <a:path w="1990661" h="2532168">
                <a:moveTo>
                  <a:pt x="0" y="0"/>
                </a:moveTo>
                <a:lnTo>
                  <a:pt x="1990661" y="0"/>
                </a:lnTo>
                <a:lnTo>
                  <a:pt x="1990661" y="2532168"/>
                </a:lnTo>
                <a:lnTo>
                  <a:pt x="0" y="25321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2758"/>
            </a:stretch>
          </a:blipFill>
        </p:spPr>
        <p:txBody>
          <a:bodyPr/>
          <a:lstStyle/>
          <a:p>
            <a:endParaRPr lang="es-CL"/>
          </a:p>
        </p:txBody>
      </p:sp>
      <p:sp>
        <p:nvSpPr>
          <p:cNvPr id="4" name="Freeform 4"/>
          <p:cNvSpPr/>
          <p:nvPr/>
        </p:nvSpPr>
        <p:spPr>
          <a:xfrm>
            <a:off x="433935" y="185306"/>
            <a:ext cx="2658882" cy="2411020"/>
          </a:xfrm>
          <a:custGeom>
            <a:avLst/>
            <a:gdLst/>
            <a:ahLst/>
            <a:cxnLst/>
            <a:rect l="l" t="t" r="r" b="b"/>
            <a:pathLst>
              <a:path w="2658882" h="2411020">
                <a:moveTo>
                  <a:pt x="0" y="0"/>
                </a:moveTo>
                <a:lnTo>
                  <a:pt x="2658882" y="0"/>
                </a:lnTo>
                <a:lnTo>
                  <a:pt x="2658882" y="2411021"/>
                </a:lnTo>
                <a:lnTo>
                  <a:pt x="0" y="24110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L"/>
          </a:p>
        </p:txBody>
      </p:sp>
      <p:sp>
        <p:nvSpPr>
          <p:cNvPr id="5" name="TextBox 5"/>
          <p:cNvSpPr txBox="1"/>
          <p:nvPr/>
        </p:nvSpPr>
        <p:spPr>
          <a:xfrm>
            <a:off x="1308949" y="8651261"/>
            <a:ext cx="15366761" cy="143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50"/>
              </a:lnSpc>
            </a:pPr>
            <a:r>
              <a:rPr lang="en-US" sz="5000" b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PROGRAMA VIVIENDA PRIMERO</a:t>
            </a:r>
          </a:p>
          <a:p>
            <a:pPr algn="ctr">
              <a:lnSpc>
                <a:spcPts val="5650"/>
              </a:lnSpc>
            </a:pPr>
            <a:r>
              <a:rPr lang="en-US" sz="5000" b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PUERTO MONTT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-6039203" y="9558899"/>
            <a:ext cx="15366761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77"/>
              </a:lnSpc>
            </a:pPr>
            <a:r>
              <a:rPr lang="en-US" sz="2900" dirty="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SEPTIEMBRE.2026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"/>
          <p:cNvGraphicFramePr/>
          <p:nvPr>
            <p:extLst>
              <p:ext uri="{D42A27DB-BD31-4B8C-83A1-F6EECF244321}">
                <p14:modId xmlns:p14="http://schemas.microsoft.com/office/powerpoint/2010/main" val="311268973"/>
              </p:ext>
            </p:extLst>
          </p:nvPr>
        </p:nvGraphicFramePr>
        <p:xfrm>
          <a:off x="990600" y="1800225"/>
          <a:ext cx="15454313" cy="438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5859287" imgH="4733738" progId="Excel.Sheet.12">
                  <p:embed/>
                </p:oleObj>
              </mc:Choice>
              <mc:Fallback>
                <p:oleObj name="Worksheet" r:id="rId2" imgW="15859287" imgH="4733738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0600" y="1800225"/>
                        <a:ext cx="15454313" cy="4387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reeform 2"/>
          <p:cNvSpPr/>
          <p:nvPr/>
        </p:nvSpPr>
        <p:spPr>
          <a:xfrm>
            <a:off x="0" y="-1"/>
            <a:ext cx="18288000" cy="1800225"/>
          </a:xfrm>
          <a:custGeom>
            <a:avLst/>
            <a:gdLst/>
            <a:ahLst/>
            <a:cxnLst/>
            <a:rect l="l" t="t" r="r" b="b"/>
            <a:pathLst>
              <a:path w="18288000" h="1440180">
                <a:moveTo>
                  <a:pt x="0" y="0"/>
                </a:moveTo>
                <a:lnTo>
                  <a:pt x="18288000" y="0"/>
                </a:lnTo>
                <a:lnTo>
                  <a:pt x="18288000" y="1440180"/>
                </a:lnTo>
                <a:lnTo>
                  <a:pt x="0" y="14401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L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83332E3E-A43C-28E3-0B40-FB11AC2591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350" y="4149459"/>
            <a:ext cx="12477750" cy="3429081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B095D772-08FA-4FA6-FBB8-64576FF931F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-1" r="6235"/>
          <a:stretch>
            <a:fillRect/>
          </a:stretch>
        </p:blipFill>
        <p:spPr>
          <a:xfrm>
            <a:off x="13335000" y="3162220"/>
            <a:ext cx="4715050" cy="3429080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E2171CE-FD1F-D59A-FFBC-231C4BEB6C2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054" r="6665"/>
          <a:stretch>
            <a:fillRect/>
          </a:stretch>
        </p:blipFill>
        <p:spPr>
          <a:xfrm>
            <a:off x="13335000" y="6574332"/>
            <a:ext cx="4829350" cy="359836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361829"/>
            <a:ext cx="18288000" cy="10648829"/>
          </a:xfrm>
          <a:custGeom>
            <a:avLst/>
            <a:gdLst/>
            <a:ahLst/>
            <a:cxnLst/>
            <a:rect l="l" t="t" r="r" b="b"/>
            <a:pathLst>
              <a:path w="18288000" h="10648829">
                <a:moveTo>
                  <a:pt x="0" y="0"/>
                </a:moveTo>
                <a:lnTo>
                  <a:pt x="18288000" y="0"/>
                </a:lnTo>
                <a:lnTo>
                  <a:pt x="18288000" y="10648829"/>
                </a:lnTo>
                <a:lnTo>
                  <a:pt x="0" y="106488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665" t="-1037" b="-1037"/>
            </a:stretch>
          </a:blipFill>
        </p:spPr>
        <p:txBody>
          <a:bodyPr/>
          <a:lstStyle/>
          <a:p>
            <a:endParaRPr lang="es-CL"/>
          </a:p>
        </p:txBody>
      </p:sp>
      <p:sp>
        <p:nvSpPr>
          <p:cNvPr id="3" name="TextBox 3"/>
          <p:cNvSpPr txBox="1"/>
          <p:nvPr/>
        </p:nvSpPr>
        <p:spPr>
          <a:xfrm>
            <a:off x="8925042" y="1127230"/>
            <a:ext cx="437915" cy="9457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37"/>
              </a:lnSpc>
              <a:spcBef>
                <a:spcPct val="0"/>
              </a:spcBef>
            </a:pPr>
            <a:r>
              <a:rPr lang="en-US" sz="5455">
                <a:solidFill>
                  <a:srgbClr val="F5FAF8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3" r="-223"/>
            </a:stretch>
          </a:blipFill>
        </p:spPr>
        <p:txBody>
          <a:bodyPr/>
          <a:lstStyle/>
          <a:p>
            <a:endParaRPr lang="es-CL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2332" y="4991448"/>
            <a:ext cx="4301201" cy="4301201"/>
          </a:xfrm>
          <a:prstGeom prst="rect">
            <a:avLst/>
          </a:prstGeom>
        </p:spPr>
      </p:pic>
      <p:sp>
        <p:nvSpPr>
          <p:cNvPr id="4" name="Freeform 4"/>
          <p:cNvSpPr/>
          <p:nvPr/>
        </p:nvSpPr>
        <p:spPr>
          <a:xfrm>
            <a:off x="148605" y="6509650"/>
            <a:ext cx="1264797" cy="1264797"/>
          </a:xfrm>
          <a:custGeom>
            <a:avLst/>
            <a:gdLst/>
            <a:ahLst/>
            <a:cxnLst/>
            <a:rect l="l" t="t" r="r" b="b"/>
            <a:pathLst>
              <a:path w="1264797" h="1264797">
                <a:moveTo>
                  <a:pt x="0" y="0"/>
                </a:moveTo>
                <a:lnTo>
                  <a:pt x="1264797" y="0"/>
                </a:lnTo>
                <a:lnTo>
                  <a:pt x="1264797" y="1264796"/>
                </a:lnTo>
                <a:lnTo>
                  <a:pt x="0" y="12647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CL"/>
          </a:p>
        </p:txBody>
      </p:sp>
      <p:sp>
        <p:nvSpPr>
          <p:cNvPr id="5" name="TextBox 5"/>
          <p:cNvSpPr txBox="1"/>
          <p:nvPr/>
        </p:nvSpPr>
        <p:spPr>
          <a:xfrm>
            <a:off x="690099" y="171120"/>
            <a:ext cx="11647574" cy="1743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6"/>
              </a:lnSpc>
            </a:pPr>
            <a:r>
              <a:rPr lang="en-US" sz="4360" b="1" spc="69">
                <a:solidFill>
                  <a:srgbClr val="013456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CARACTERIZACIÓN DE LA POBLACIÓN</a:t>
            </a:r>
          </a:p>
          <a:p>
            <a:pPr algn="ctr">
              <a:lnSpc>
                <a:spcPts val="3909"/>
              </a:lnSpc>
            </a:pPr>
            <a:endParaRPr lang="en-US" sz="4360" b="1" spc="69">
              <a:solidFill>
                <a:srgbClr val="013456"/>
              </a:solidFill>
              <a:latin typeface="Montaser Arabic Bold"/>
              <a:ea typeface="Montaser Arabic Bold"/>
              <a:cs typeface="Montaser Arabic Bold"/>
              <a:sym typeface="Montaser Arabic Bold"/>
            </a:endParaRPr>
          </a:p>
          <a:p>
            <a:pPr algn="ctr">
              <a:lnSpc>
                <a:spcPts val="4926"/>
              </a:lnSpc>
            </a:pPr>
            <a:endParaRPr lang="en-US" sz="4360" b="1" spc="69">
              <a:solidFill>
                <a:srgbClr val="013456"/>
              </a:solidFill>
              <a:latin typeface="Montaser Arabic Bold"/>
              <a:ea typeface="Montaser Arabic Bold"/>
              <a:cs typeface="Montaser Arabic Bold"/>
              <a:sym typeface="Montaser Arabic Bold"/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0274" y="658209"/>
            <a:ext cx="4445890" cy="4445890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-822960" y="1670716"/>
            <a:ext cx="3207927" cy="2137281"/>
          </a:xfrm>
          <a:custGeom>
            <a:avLst/>
            <a:gdLst/>
            <a:ahLst/>
            <a:cxnLst/>
            <a:rect l="l" t="t" r="r" b="b"/>
            <a:pathLst>
              <a:path w="3207927" h="2137281">
                <a:moveTo>
                  <a:pt x="0" y="0"/>
                </a:moveTo>
                <a:lnTo>
                  <a:pt x="3207927" y="0"/>
                </a:lnTo>
                <a:lnTo>
                  <a:pt x="3207927" y="2137282"/>
                </a:lnTo>
                <a:lnTo>
                  <a:pt x="0" y="21372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CL"/>
          </a:p>
        </p:txBody>
      </p:sp>
      <p:sp>
        <p:nvSpPr>
          <p:cNvPr id="8" name="TextBox 8"/>
          <p:cNvSpPr txBox="1"/>
          <p:nvPr/>
        </p:nvSpPr>
        <p:spPr>
          <a:xfrm>
            <a:off x="781004" y="9111578"/>
            <a:ext cx="4307638" cy="293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23"/>
              </a:lnSpc>
            </a:pPr>
            <a:r>
              <a:rPr lang="en-US" sz="2021" b="1">
                <a:solidFill>
                  <a:srgbClr val="F5FAF8"/>
                </a:solidFill>
                <a:latin typeface="Poppins Bold"/>
                <a:ea typeface="Poppins Bold"/>
                <a:cs typeface="Poppins Bold"/>
                <a:sym typeface="Poppins Bold"/>
              </a:rPr>
              <a:t>https://sigec.mideplan.cl/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999" b="-8999"/>
            </a:stretch>
          </a:blipFill>
        </p:spPr>
        <p:txBody>
          <a:bodyPr/>
          <a:lstStyle/>
          <a:p>
            <a:endParaRPr lang="es-CL"/>
          </a:p>
        </p:txBody>
      </p:sp>
      <p:sp>
        <p:nvSpPr>
          <p:cNvPr id="3" name="TextBox 3"/>
          <p:cNvSpPr txBox="1"/>
          <p:nvPr/>
        </p:nvSpPr>
        <p:spPr>
          <a:xfrm>
            <a:off x="1028700" y="430876"/>
            <a:ext cx="16194506" cy="2239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6"/>
              </a:lnSpc>
            </a:pPr>
            <a:r>
              <a:rPr lang="en-US" sz="4360" b="1" spc="69">
                <a:solidFill>
                  <a:srgbClr val="013456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TASA DE RETENCIÓN</a:t>
            </a:r>
          </a:p>
          <a:p>
            <a:pPr algn="ctr">
              <a:lnSpc>
                <a:spcPts val="3909"/>
              </a:lnSpc>
            </a:pPr>
            <a:r>
              <a:rPr lang="en-US" sz="3460" spc="55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Personas que logran estabilidad en la vivienda, tiempo de estadía</a:t>
            </a:r>
          </a:p>
          <a:p>
            <a:pPr algn="ctr">
              <a:lnSpc>
                <a:spcPts val="4926"/>
              </a:lnSpc>
            </a:pPr>
            <a:endParaRPr lang="en-US" sz="3460" spc="55">
              <a:solidFill>
                <a:srgbClr val="FFFFFF"/>
              </a:solidFill>
              <a:latin typeface="Montaser Arabic"/>
              <a:ea typeface="Montaser Arabic"/>
              <a:cs typeface="Montaser Arabic"/>
              <a:sym typeface="Montaser Arabic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5817" y="2124294"/>
            <a:ext cx="4099916" cy="8147603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0" y="9824923"/>
            <a:ext cx="4307638" cy="293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23"/>
              </a:lnSpc>
            </a:pPr>
            <a:r>
              <a:rPr lang="en-US" sz="2021" b="1">
                <a:solidFill>
                  <a:srgbClr val="F5FAF8"/>
                </a:solidFill>
                <a:latin typeface="Poppins Bold"/>
                <a:ea typeface="Poppins Bold"/>
                <a:cs typeface="Poppins Bold"/>
                <a:sym typeface="Poppins Bold"/>
              </a:rPr>
              <a:t>https://sigec.mideplan.cl/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8089" y="3019089"/>
            <a:ext cx="7280467" cy="728046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es-CL"/>
          </a:p>
        </p:txBody>
      </p:sp>
      <p:sp>
        <p:nvSpPr>
          <p:cNvPr id="3" name="TextBox 3"/>
          <p:cNvSpPr txBox="1"/>
          <p:nvPr/>
        </p:nvSpPr>
        <p:spPr>
          <a:xfrm>
            <a:off x="2292625" y="418770"/>
            <a:ext cx="16194506" cy="1248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6"/>
              </a:lnSpc>
            </a:pPr>
            <a:r>
              <a:rPr lang="en-US" sz="4360" b="1" spc="69">
                <a:solidFill>
                  <a:srgbClr val="013456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PORCENTAJE DE PERSONAS QUE MEJORAN SU CRONICIDAD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8367" y="1253986"/>
            <a:ext cx="8538128" cy="853812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1906684" y="9523550"/>
            <a:ext cx="4307638" cy="293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23"/>
              </a:lnSpc>
            </a:pPr>
            <a:r>
              <a:rPr lang="en-US" sz="2021" b="1">
                <a:solidFill>
                  <a:srgbClr val="F5FAF8"/>
                </a:solidFill>
                <a:latin typeface="Poppins Bold"/>
                <a:ea typeface="Poppins Bold"/>
                <a:cs typeface="Poppins Bold"/>
                <a:sym typeface="Poppins Bold"/>
              </a:rPr>
              <a:t>https://sigec.mideplan.cl/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es-CL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4935" y="1696932"/>
            <a:ext cx="8538128" cy="8538128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64794" y="313715"/>
            <a:ext cx="16194506" cy="1867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6"/>
              </a:lnSpc>
            </a:pPr>
            <a:r>
              <a:rPr lang="en-US" sz="4360" b="1" spc="69">
                <a:solidFill>
                  <a:srgbClr val="F5FAF8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PARTICIPANTES QUE DESTINAN EL 30% DE SUS INGRESOS PARA EL FINANCIAMIENTO DE SUS GASTOS BÁSICOS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906684" y="9523550"/>
            <a:ext cx="4307638" cy="293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23"/>
              </a:lnSpc>
            </a:pPr>
            <a:r>
              <a:rPr lang="en-US" sz="2021" b="1">
                <a:solidFill>
                  <a:srgbClr val="F5FAF8"/>
                </a:solidFill>
                <a:latin typeface="Poppins Bold"/>
                <a:ea typeface="Poppins Bold"/>
                <a:cs typeface="Poppins Bold"/>
                <a:sym typeface="Poppins Bold"/>
              </a:rPr>
              <a:t>https://sigec.mideplan.cl/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CL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4935" y="1696932"/>
            <a:ext cx="8538128" cy="8538128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64794" y="312282"/>
            <a:ext cx="16194506" cy="1248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6"/>
              </a:lnSpc>
            </a:pPr>
            <a:r>
              <a:rPr lang="en-US" sz="4360" b="1" spc="69">
                <a:solidFill>
                  <a:srgbClr val="013456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PORCENTAJE DE PERSONAS en situación de calle que mejoran su salud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166265" y="9752150"/>
            <a:ext cx="4307638" cy="293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23"/>
              </a:lnSpc>
            </a:pPr>
            <a:r>
              <a:rPr lang="en-US" sz="2021" b="1">
                <a:solidFill>
                  <a:srgbClr val="F5FAF8"/>
                </a:solidFill>
                <a:latin typeface="Poppins Bold"/>
                <a:ea typeface="Poppins Bold"/>
                <a:cs typeface="Poppins Bold"/>
                <a:sym typeface="Poppins Bold"/>
              </a:rPr>
              <a:t>https://sigec.mideplan.cl/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es-CL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368" y="2912660"/>
            <a:ext cx="6922517" cy="692251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68720" y="545650"/>
            <a:ext cx="7674321" cy="2486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6"/>
              </a:lnSpc>
            </a:pPr>
            <a:r>
              <a:rPr lang="en-US" sz="4360" b="1" spc="69">
                <a:solidFill>
                  <a:srgbClr val="013456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PORCENTAJE DE PERSONAS QUE MEJORAN EN EL ÁMBITO DE INTEGRACIÓN SOCIAL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24807" y="9719902"/>
            <a:ext cx="4307638" cy="293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23"/>
              </a:lnSpc>
            </a:pPr>
            <a:r>
              <a:rPr lang="en-US" sz="2021" b="1">
                <a:solidFill>
                  <a:srgbClr val="F5FAF8"/>
                </a:solidFill>
                <a:latin typeface="Poppins Bold"/>
                <a:ea typeface="Poppins Bold"/>
                <a:cs typeface="Poppins Bold"/>
                <a:sym typeface="Poppins Bold"/>
              </a:rPr>
              <a:t>https://sigec.mideplan.cl/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120</Words>
  <Application>Microsoft Office PowerPoint</Application>
  <PresentationFormat>Personalizado</PresentationFormat>
  <Paragraphs>17</Paragraphs>
  <Slides>10</Slides>
  <Notes>0</Notes>
  <HiddenSlides>0</HiddenSlides>
  <MMClips>1</MMClips>
  <ScaleCrop>false</ScaleCrop>
  <HeadingPairs>
    <vt:vector size="8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8" baseType="lpstr">
      <vt:lpstr>Montaser Arabic</vt:lpstr>
      <vt:lpstr>Calibri</vt:lpstr>
      <vt:lpstr>Poppins Bold</vt:lpstr>
      <vt:lpstr>Playfair Display</vt:lpstr>
      <vt:lpstr>Montaser Arabic Bold</vt:lpstr>
      <vt:lpstr>Arial</vt:lpstr>
      <vt:lpstr>Office Theme</vt:lpstr>
      <vt:lpstr>Hoja de cálculo de Microsoft Excel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CUEnTA PUBLICA 2026</dc:title>
  <dc:creator>Usuario</dc:creator>
  <cp:lastModifiedBy>maria angelica alfonzo de gutierrez</cp:lastModifiedBy>
  <cp:revision>3</cp:revision>
  <dcterms:created xsi:type="dcterms:W3CDTF">2006-08-16T00:00:00Z</dcterms:created>
  <dcterms:modified xsi:type="dcterms:W3CDTF">2026-09-22T19:03:11Z</dcterms:modified>
  <dc:identifier>DAHO6Z1aSbs</dc:identifier>
</cp:coreProperties>
</file>